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68" r:id="rId2"/>
    <p:sldId id="289" r:id="rId3"/>
    <p:sldId id="290" r:id="rId4"/>
    <p:sldId id="291" r:id="rId5"/>
    <p:sldId id="292" r:id="rId6"/>
    <p:sldId id="286" r:id="rId7"/>
    <p:sldId id="293" r:id="rId8"/>
    <p:sldId id="294" r:id="rId9"/>
    <p:sldId id="29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18A"/>
    <a:srgbClr val="128668"/>
    <a:srgbClr val="203483"/>
    <a:srgbClr val="0E7351"/>
    <a:srgbClr val="017B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15" autoAdjust="0"/>
    <p:restoredTop sz="88261" autoAdjust="0"/>
  </p:normalViewPr>
  <p:slideViewPr>
    <p:cSldViewPr snapToGrid="0" snapToObjects="1">
      <p:cViewPr varScale="1">
        <p:scale>
          <a:sx n="97" d="100"/>
          <a:sy n="97" d="100"/>
        </p:scale>
        <p:origin x="33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D8046A-52C0-7843-A252-A6B0AACD8071}" type="datetimeFigureOut">
              <a:rPr lang="en-US" smtClean="0"/>
              <a:t>11/30/2017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BB3CD-9927-9842-8281-71FEEDD32A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120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BB3CD-9927-9842-8281-71FEEDD32A3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112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32521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chemeClr val="lt1"/>
              </a:buClr>
              <a:buSzPct val="100000"/>
              <a:buNone/>
            </a:pPr>
            <a:r>
              <a:rPr lang="en-US" sz="9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Our working strategy and initial thoughts</a:t>
            </a:r>
            <a:r>
              <a:rPr lang="en-US" sz="900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en-US" sz="9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>
                <a:solidFill>
                  <a:prstClr val="black"/>
                </a:solidFill>
              </a:rPr>
              <a:pPr>
                <a:buClr>
                  <a:srgbClr val="000000"/>
                </a:buClr>
                <a:buSzPct val="25000"/>
                <a:buFont typeface="Arial"/>
                <a:buNone/>
              </a:pPr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135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chemeClr val="lt1"/>
              </a:buClr>
              <a:buSzPct val="100000"/>
              <a:buNone/>
            </a:pPr>
            <a:r>
              <a:rPr lang="en-US" sz="9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Our working strategy and initial thoughts</a:t>
            </a:r>
            <a:r>
              <a:rPr lang="en-US" sz="900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en-US" sz="9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>
                <a:solidFill>
                  <a:prstClr val="black"/>
                </a:solidFill>
              </a:rPr>
              <a:pPr>
                <a:buClr>
                  <a:srgbClr val="000000"/>
                </a:buClr>
                <a:buSzPct val="25000"/>
                <a:buFont typeface="Arial"/>
                <a:buNone/>
              </a:pPr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865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chemeClr val="lt1"/>
              </a:buClr>
              <a:buSzPct val="100000"/>
              <a:buNone/>
            </a:pPr>
            <a:r>
              <a:rPr lang="en-US" sz="9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Our working strategy and initial thoughts</a:t>
            </a:r>
            <a:r>
              <a:rPr lang="en-US" sz="900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en-US" sz="9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>
                <a:solidFill>
                  <a:prstClr val="black"/>
                </a:solidFill>
              </a:rPr>
              <a:pPr>
                <a:buClr>
                  <a:srgbClr val="000000"/>
                </a:buClr>
                <a:buSzPct val="25000"/>
                <a:buFont typeface="Arial"/>
                <a:buNone/>
              </a:pPr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989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chemeClr val="lt1"/>
              </a:buClr>
              <a:buSzPct val="100000"/>
              <a:buNone/>
            </a:pPr>
            <a:r>
              <a:rPr lang="en-US" sz="9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Our working strategy and initial thoughts</a:t>
            </a:r>
            <a:r>
              <a:rPr lang="en-US" sz="900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en-US" sz="9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>
                <a:solidFill>
                  <a:prstClr val="black"/>
                </a:solidFill>
              </a:rPr>
              <a:pPr>
                <a:buClr>
                  <a:srgbClr val="000000"/>
                </a:buClr>
                <a:buSzPct val="25000"/>
                <a:buFont typeface="Arial"/>
                <a:buNone/>
              </a:pPr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869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5D1EF-5324-274D-8A58-8812188E3709}" type="datetimeFigureOut">
              <a:rPr lang="en-US" smtClean="0"/>
              <a:t>11/30/2017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5341-F63B-FC43-B3E2-89AE2E0B54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81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5D1EF-5324-274D-8A58-8812188E3709}" type="datetimeFigureOut">
              <a:rPr lang="en-US" smtClean="0"/>
              <a:t>11/30/2017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5341-F63B-FC43-B3E2-89AE2E0B54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388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5D1EF-5324-274D-8A58-8812188E3709}" type="datetimeFigureOut">
              <a:rPr lang="en-US" smtClean="0"/>
              <a:t>11/30/2017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5341-F63B-FC43-B3E2-89AE2E0B54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562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5D1EF-5324-274D-8A58-8812188E3709}" type="datetimeFigureOut">
              <a:rPr lang="en-US" smtClean="0"/>
              <a:t>11/30/2017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5341-F63B-FC43-B3E2-89AE2E0B54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226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5D1EF-5324-274D-8A58-8812188E3709}" type="datetimeFigureOut">
              <a:rPr lang="en-US" smtClean="0"/>
              <a:t>11/30/2017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5341-F63B-FC43-B3E2-89AE2E0B54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327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5D1EF-5324-274D-8A58-8812188E3709}" type="datetimeFigureOut">
              <a:rPr lang="en-US" smtClean="0"/>
              <a:t>11/30/2017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5341-F63B-FC43-B3E2-89AE2E0B54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824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5D1EF-5324-274D-8A58-8812188E3709}" type="datetimeFigureOut">
              <a:rPr lang="en-US" smtClean="0"/>
              <a:t>11/30/2017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5341-F63B-FC43-B3E2-89AE2E0B54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893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5D1EF-5324-274D-8A58-8812188E3709}" type="datetimeFigureOut">
              <a:rPr lang="en-US" smtClean="0"/>
              <a:t>11/30/2017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5341-F63B-FC43-B3E2-89AE2E0B54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232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5D1EF-5324-274D-8A58-8812188E3709}" type="datetimeFigureOut">
              <a:rPr lang="en-US" smtClean="0"/>
              <a:t>11/30/2017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5341-F63B-FC43-B3E2-89AE2E0B54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645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5D1EF-5324-274D-8A58-8812188E3709}" type="datetimeFigureOut">
              <a:rPr lang="en-US" smtClean="0"/>
              <a:t>11/30/2017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5341-F63B-FC43-B3E2-89AE2E0B54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40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5D1EF-5324-274D-8A58-8812188E3709}" type="datetimeFigureOut">
              <a:rPr lang="en-US" smtClean="0"/>
              <a:t>11/30/2017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5341-F63B-FC43-B3E2-89AE2E0B54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543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5D1EF-5324-274D-8A58-8812188E3709}" type="datetimeFigureOut">
              <a:rPr lang="en-US" smtClean="0"/>
              <a:t>11/30/2017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15341-F63B-FC43-B3E2-89AE2E0B54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252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5381" cy="72210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18411" y="2281129"/>
            <a:ext cx="4955177" cy="2295741"/>
          </a:xfrm>
        </p:spPr>
        <p:txBody>
          <a:bodyPr>
            <a:normAutofit/>
          </a:bodyPr>
          <a:lstStyle/>
          <a:p>
            <a:br>
              <a:rPr lang="en-US" sz="40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</a:br>
            <a:br>
              <a:rPr lang="en-US" sz="40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</a:br>
            <a:br>
              <a:rPr lang="en-US" sz="40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</a:br>
            <a:endParaRPr lang="en-US" sz="4000" b="1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0305" y="1619077"/>
            <a:ext cx="12192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bg1"/>
                </a:solidFill>
                <a:latin typeface="Chalet LondonNineteenEighty" charset="0"/>
                <a:ea typeface="Chalet LondonNineteenEighty" charset="0"/>
                <a:cs typeface="Chalet LondonNineteenEighty" charset="0"/>
              </a:rPr>
              <a:t>Shane  O’Connor </a:t>
            </a:r>
            <a:r>
              <a:rPr lang="en-US" sz="2000" dirty="0">
                <a:solidFill>
                  <a:schemeClr val="bg1"/>
                </a:solidFill>
                <a:latin typeface="Chalet LondonNineteenEighty" charset="0"/>
                <a:ea typeface="Chalet LondonNineteenEighty" charset="0"/>
                <a:cs typeface="Chalet LondonNineteenEighty" charset="0"/>
              </a:rPr>
              <a:t>(Snow Sports) </a:t>
            </a:r>
            <a:r>
              <a:rPr lang="en-US" sz="1600" i="1" dirty="0">
                <a:solidFill>
                  <a:schemeClr val="bg1"/>
                </a:solidFill>
                <a:latin typeface="Chalet LondonNineteenEighty" charset="0"/>
                <a:ea typeface="Chalet LondonNineteenEighty" charset="0"/>
                <a:cs typeface="Chalet LondonNineteenEighty" charset="0"/>
              </a:rPr>
              <a:t>CHAIRMAN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bg1"/>
                </a:solidFill>
                <a:latin typeface="Chalet LondonNineteenEighty" charset="0"/>
                <a:ea typeface="Chalet LondonNineteenEighty" charset="0"/>
                <a:cs typeface="Chalet LondonNineteenEighty" charset="0"/>
              </a:rPr>
              <a:t>Gavin Noble </a:t>
            </a:r>
            <a:r>
              <a:rPr lang="en-US" sz="2000" dirty="0">
                <a:solidFill>
                  <a:schemeClr val="bg1"/>
                </a:solidFill>
                <a:latin typeface="Chalet LondonNineteenEighty" charset="0"/>
                <a:ea typeface="Chalet LondonNineteenEighty" charset="0"/>
                <a:cs typeface="Chalet LondonNineteenEighty" charset="0"/>
              </a:rPr>
              <a:t>(Triathlon) </a:t>
            </a:r>
            <a:r>
              <a:rPr lang="en-US" sz="1600" i="1" dirty="0">
                <a:solidFill>
                  <a:schemeClr val="bg1"/>
                </a:solidFill>
                <a:latin typeface="Chalet LondonNineteenEighty" charset="0"/>
                <a:ea typeface="Chalet LondonNineteenEighty" charset="0"/>
                <a:cs typeface="Chalet LondonNineteenEighty" charset="0"/>
              </a:rPr>
              <a:t>VICE-CHAIRMAN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bg1"/>
                </a:solidFill>
                <a:latin typeface="Chalet LondonNineteenEighty" charset="0"/>
                <a:ea typeface="Chalet LondonNineteenEighty" charset="0"/>
                <a:cs typeface="Chalet LondonNineteenEighty" charset="0"/>
              </a:rPr>
              <a:t>David Gillick </a:t>
            </a:r>
            <a:r>
              <a:rPr lang="en-US" sz="2000" dirty="0">
                <a:solidFill>
                  <a:schemeClr val="bg1"/>
                </a:solidFill>
                <a:latin typeface="Chalet LondonNineteenEighty" charset="0"/>
                <a:ea typeface="Chalet LondonNineteenEighty" charset="0"/>
                <a:cs typeface="Chalet LondonNineteenEighty" charset="0"/>
              </a:rPr>
              <a:t>(Athletics)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bg1"/>
                </a:solidFill>
                <a:latin typeface="Chalet LondonNineteenEighty" charset="0"/>
                <a:ea typeface="Chalet LondonNineteenEighty" charset="0"/>
                <a:cs typeface="Chalet LondonNineteenEighty" charset="0"/>
              </a:rPr>
              <a:t>David Harte </a:t>
            </a:r>
            <a:r>
              <a:rPr lang="en-US" sz="2000" dirty="0">
                <a:solidFill>
                  <a:schemeClr val="bg1"/>
                </a:solidFill>
                <a:latin typeface="Chalet LondonNineteenEighty" charset="0"/>
                <a:ea typeface="Chalet LondonNineteenEighty" charset="0"/>
                <a:cs typeface="Chalet LondonNineteenEighty" charset="0"/>
              </a:rPr>
              <a:t>(Hockey)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bg1"/>
                </a:solidFill>
                <a:latin typeface="Chalet LondonNineteenEighty" charset="0"/>
                <a:ea typeface="Chalet LondonNineteenEighty" charset="0"/>
                <a:cs typeface="Chalet LondonNineteenEighty" charset="0"/>
              </a:rPr>
              <a:t>Derval O’Rourke </a:t>
            </a:r>
            <a:r>
              <a:rPr lang="en-US" sz="2000" dirty="0">
                <a:solidFill>
                  <a:schemeClr val="bg1"/>
                </a:solidFill>
                <a:latin typeface="Chalet LondonNineteenEighty" charset="0"/>
                <a:ea typeface="Chalet LondonNineteenEighty" charset="0"/>
                <a:cs typeface="Chalet LondonNineteenEighty" charset="0"/>
              </a:rPr>
              <a:t>(Athletics)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bg1"/>
                </a:solidFill>
                <a:latin typeface="Chalet LondonNineteenEighty" charset="0"/>
                <a:ea typeface="Chalet LondonNineteenEighty" charset="0"/>
                <a:cs typeface="Chalet LondonNineteenEighty" charset="0"/>
              </a:rPr>
              <a:t>Judy Reynolds </a:t>
            </a:r>
            <a:r>
              <a:rPr lang="en-US" sz="2000" dirty="0">
                <a:solidFill>
                  <a:schemeClr val="bg1"/>
                </a:solidFill>
                <a:latin typeface="Chalet LondonNineteenEighty" charset="0"/>
                <a:ea typeface="Chalet LondonNineteenEighty" charset="0"/>
                <a:cs typeface="Chalet LondonNineteenEighty" charset="0"/>
              </a:rPr>
              <a:t>(Equestrian)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bg1"/>
                </a:solidFill>
                <a:latin typeface="Chalet LondonNineteenEighty" charset="0"/>
                <a:ea typeface="Chalet LondonNineteenEighty" charset="0"/>
                <a:cs typeface="Chalet LondonNineteenEighty" charset="0"/>
              </a:rPr>
              <a:t>James Nolan </a:t>
            </a:r>
            <a:r>
              <a:rPr lang="en-US" sz="2000" dirty="0">
                <a:solidFill>
                  <a:schemeClr val="bg1"/>
                </a:solidFill>
                <a:latin typeface="Chalet LondonNineteenEighty" charset="0"/>
                <a:ea typeface="Chalet LondonNineteenEighty" charset="0"/>
                <a:cs typeface="Chalet LondonNineteenEighty" charset="0"/>
              </a:rPr>
              <a:t>(Athletics)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bg1"/>
                </a:solidFill>
                <a:latin typeface="Chalet LondonNineteenEighty" charset="0"/>
                <a:ea typeface="Chalet LondonNineteenEighty" charset="0"/>
                <a:cs typeface="Chalet LondonNineteenEighty" charset="0"/>
              </a:rPr>
              <a:t>Kenneth Egan </a:t>
            </a:r>
            <a:r>
              <a:rPr lang="en-US" sz="2000" dirty="0">
                <a:solidFill>
                  <a:schemeClr val="bg1"/>
                </a:solidFill>
                <a:latin typeface="Chalet LondonNineteenEighty" charset="0"/>
                <a:ea typeface="Chalet LondonNineteenEighty" charset="0"/>
                <a:cs typeface="Chalet LondonNineteenEighty" charset="0"/>
              </a:rPr>
              <a:t>(Boxing)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bg1"/>
                </a:solidFill>
                <a:latin typeface="Chalet LondonNineteenEighty" charset="0"/>
                <a:ea typeface="Chalet LondonNineteenEighty" charset="0"/>
                <a:cs typeface="Chalet LondonNineteenEighty" charset="0"/>
              </a:rPr>
              <a:t>Melanie Nocher </a:t>
            </a:r>
            <a:r>
              <a:rPr lang="en-US" sz="2000" dirty="0">
                <a:solidFill>
                  <a:schemeClr val="bg1"/>
                </a:solidFill>
                <a:latin typeface="Chalet LondonNineteenEighty" charset="0"/>
                <a:ea typeface="Chalet LondonNineteenEighty" charset="0"/>
                <a:cs typeface="Chalet LondonNineteenEighty" charset="0"/>
              </a:rPr>
              <a:t>(Swimming)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3" y="6115057"/>
            <a:ext cx="2093913" cy="8016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7088" y="5866394"/>
            <a:ext cx="871538" cy="94945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-12564" y="1443329"/>
            <a:ext cx="2315926" cy="839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42900" y="193937"/>
            <a:ext cx="594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Chalet LondonNineteenSixty" charset="0"/>
                <a:ea typeface="Chalet LondonNineteenSixty" charset="0"/>
                <a:cs typeface="Chalet LondonNineteenSixty" charset="0"/>
              </a:rPr>
              <a:t>Athletes </a:t>
            </a:r>
          </a:p>
          <a:p>
            <a:r>
              <a:rPr lang="en-US" sz="3600" dirty="0">
                <a:solidFill>
                  <a:schemeClr val="bg1"/>
                </a:solidFill>
                <a:latin typeface="Chalet LondonNineteenSixty" charset="0"/>
                <a:ea typeface="Chalet LondonNineteenSixty" charset="0"/>
                <a:cs typeface="Chalet LondonNineteenSixty" charset="0"/>
              </a:rPr>
              <a:t>Commission</a:t>
            </a:r>
          </a:p>
        </p:txBody>
      </p:sp>
    </p:spTree>
    <p:extLst>
      <p:ext uri="{BB962C8B-B14F-4D97-AF65-F5344CB8AC3E}">
        <p14:creationId xmlns:p14="http://schemas.microsoft.com/office/powerpoint/2010/main" val="281553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05" b="13879"/>
          <a:stretch/>
        </p:blipFill>
        <p:spPr>
          <a:xfrm>
            <a:off x="-1931" y="0"/>
            <a:ext cx="12193931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2900" y="415089"/>
            <a:ext cx="594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Chalet LondonNineteenSixty" charset="0"/>
                <a:ea typeface="Chalet LondonNineteenSixty" charset="0"/>
                <a:cs typeface="Chalet LondonNineteenSixty" charset="0"/>
              </a:rPr>
              <a:t>Vision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-1931" y="1208914"/>
            <a:ext cx="3130894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42900" y="3755799"/>
            <a:ext cx="6586538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halet LondonNineteenSixty" charset="0"/>
                <a:ea typeface="Chalet LondonNineteenSixty" charset="0"/>
                <a:cs typeface="Chalet LondonNineteenSixty" charset="0"/>
              </a:rPr>
              <a:t>That Ireland is the best country in the world to be an Olympian or an aspiring Olympic athlete</a:t>
            </a:r>
            <a:endParaRPr lang="en-US" sz="2800" dirty="0">
              <a:solidFill>
                <a:schemeClr val="bg1"/>
              </a:solidFill>
              <a:effectLst/>
              <a:latin typeface="Chalet ParisNineteenEighty" charset="0"/>
              <a:ea typeface="Chalet ParisNineteenEighty" charset="0"/>
              <a:cs typeface="Chalet ParisNineteenEighty" charset="0"/>
            </a:endParaRPr>
          </a:p>
          <a:p>
            <a:endParaRPr lang="en-US" sz="2400" dirty="0">
              <a:solidFill>
                <a:schemeClr val="bg1"/>
              </a:solidFill>
              <a:effectLst/>
              <a:latin typeface="Chalet ParisNineteenEighty" charset="0"/>
              <a:ea typeface="Chalet ParisNineteenEighty" charset="0"/>
              <a:cs typeface="Chalet ParisNineteenEighty" charset="0"/>
            </a:endParaRPr>
          </a:p>
          <a:p>
            <a:endParaRPr lang="en-US" sz="2400" dirty="0">
              <a:solidFill>
                <a:schemeClr val="bg1"/>
              </a:solidFill>
              <a:effectLst/>
              <a:latin typeface="Chalet ParisNineteenEighty" charset="0"/>
              <a:ea typeface="Chalet ParisNineteenEighty" charset="0"/>
              <a:cs typeface="Chalet ParisNineteenEighty" charset="0"/>
            </a:endParaRPr>
          </a:p>
          <a:p>
            <a:endParaRPr lang="en-US" sz="2400" dirty="0">
              <a:effectLst/>
              <a:latin typeface="Chalet ParisNineteenEighty" charset="0"/>
              <a:ea typeface="Chalet ParisNineteenEighty" charset="0"/>
              <a:cs typeface="Chalet ParisNineteenEighty" charset="0"/>
            </a:endParaRP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3" y="6115057"/>
            <a:ext cx="2093913" cy="8016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7088" y="5866394"/>
            <a:ext cx="871538" cy="94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07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3321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2900" y="415089"/>
            <a:ext cx="594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Chalet LondonNineteenSixty" charset="0"/>
                <a:ea typeface="Chalet LondonNineteenSixty" charset="0"/>
                <a:cs typeface="Chalet LondonNineteenSixty" charset="0"/>
              </a:rPr>
              <a:t>Mission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-1931" y="1208914"/>
            <a:ext cx="3130894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42899" y="1829236"/>
            <a:ext cx="7241241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chemeClr val="bg1"/>
                </a:solidFill>
                <a:latin typeface="Chalet LondonNineteenEighty" charset="0"/>
                <a:ea typeface="Chalet LondonNineteenEighty" charset="0"/>
                <a:cs typeface="Chalet LondonNineteenEighty" charset="0"/>
              </a:rPr>
              <a:t>To Support the welfare of Irish Olympic Athletes and in doing so ensure that their voice is represented during all parts of the Olympic Journey</a:t>
            </a:r>
            <a:endParaRPr lang="en-US" sz="2800" i="1" dirty="0">
              <a:solidFill>
                <a:schemeClr val="bg1"/>
              </a:solidFill>
              <a:effectLst/>
              <a:latin typeface="Chalet LondonNineteenEighty" charset="0"/>
              <a:ea typeface="Chalet LondonNineteenEighty" charset="0"/>
              <a:cs typeface="Chalet LondonNineteenEighty" charset="0"/>
            </a:endParaRPr>
          </a:p>
          <a:p>
            <a:endParaRPr lang="en-US" sz="2400" dirty="0">
              <a:solidFill>
                <a:schemeClr val="bg1"/>
              </a:solidFill>
              <a:effectLst/>
              <a:latin typeface="Chalet ParisNineteenEighty" charset="0"/>
              <a:ea typeface="Chalet ParisNineteenEighty" charset="0"/>
              <a:cs typeface="Chalet ParisNineteenEighty" charset="0"/>
            </a:endParaRPr>
          </a:p>
          <a:p>
            <a:endParaRPr lang="en-US" sz="2400" dirty="0">
              <a:solidFill>
                <a:schemeClr val="bg1"/>
              </a:solidFill>
              <a:effectLst/>
              <a:latin typeface="Chalet ParisNineteenEighty" charset="0"/>
              <a:ea typeface="Chalet ParisNineteenEighty" charset="0"/>
              <a:cs typeface="Chalet ParisNineteenEighty" charset="0"/>
            </a:endParaRPr>
          </a:p>
          <a:p>
            <a:endParaRPr lang="en-US" sz="2400" dirty="0">
              <a:effectLst/>
              <a:latin typeface="Chalet ParisNineteenEighty" charset="0"/>
              <a:ea typeface="Chalet ParisNineteenEighty" charset="0"/>
              <a:cs typeface="Chalet ParisNineteenEighty" charset="0"/>
            </a:endParaRP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3" y="6115057"/>
            <a:ext cx="2093913" cy="8016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7088" y="5866394"/>
            <a:ext cx="871538" cy="94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347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4592" y="-94796"/>
            <a:ext cx="12206590" cy="869381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4594" y="-94796"/>
            <a:ext cx="12206590" cy="86938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2900" y="415089"/>
            <a:ext cx="594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Chalet LondonNineteenSixty" charset="0"/>
                <a:ea typeface="Chalet LondonNineteenSixty" charset="0"/>
                <a:cs typeface="Chalet LondonNineteenSixty" charset="0"/>
              </a:rPr>
              <a:t>Stakeholders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-1931" y="1208914"/>
            <a:ext cx="3130894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38594" y="1760920"/>
            <a:ext cx="724124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B18A"/>
              </a:buClr>
              <a:buFont typeface="Courier New" charset="0"/>
              <a:buChar char="o"/>
            </a:pPr>
            <a:r>
              <a:rPr lang="en-US" sz="2400" dirty="0">
                <a:solidFill>
                  <a:schemeClr val="bg1"/>
                </a:solidFill>
                <a:latin typeface="Chalet LondonNineteenEighty" charset="0"/>
                <a:ea typeface="Chalet LondonNineteenEighty" charset="0"/>
                <a:cs typeface="Chalet LondonNineteenEighty" charset="0"/>
              </a:rPr>
              <a:t>Olympians and Qualified Olympic Athletes</a:t>
            </a:r>
          </a:p>
          <a:p>
            <a:pPr marL="457200" indent="-457200">
              <a:buClr>
                <a:srgbClr val="00B18A"/>
              </a:buClr>
              <a:buFont typeface="Courier New" charset="0"/>
              <a:buChar char="o"/>
            </a:pPr>
            <a:r>
              <a:rPr lang="en-US" sz="2400" dirty="0">
                <a:solidFill>
                  <a:schemeClr val="bg1"/>
                </a:solidFill>
                <a:latin typeface="Chalet LondonNineteenEighty" charset="0"/>
                <a:ea typeface="Chalet LondonNineteenEighty" charset="0"/>
                <a:cs typeface="Chalet LondonNineteenEighty" charset="0"/>
              </a:rPr>
              <a:t>National Governing Bodies</a:t>
            </a:r>
          </a:p>
          <a:p>
            <a:pPr marL="457200" indent="-457200">
              <a:buClr>
                <a:srgbClr val="00B18A"/>
              </a:buClr>
              <a:buFont typeface="Courier New" charset="0"/>
              <a:buChar char="o"/>
            </a:pPr>
            <a:r>
              <a:rPr lang="en-US" sz="2400" dirty="0">
                <a:solidFill>
                  <a:schemeClr val="bg1"/>
                </a:solidFill>
                <a:latin typeface="Chalet LondonNineteenEighty" charset="0"/>
                <a:ea typeface="Chalet LondonNineteenEighty" charset="0"/>
                <a:cs typeface="Chalet LondonNineteenEighty" charset="0"/>
              </a:rPr>
              <a:t>Athletes Families</a:t>
            </a:r>
          </a:p>
          <a:p>
            <a:endParaRPr lang="en-US" sz="2400" dirty="0">
              <a:solidFill>
                <a:schemeClr val="bg1"/>
              </a:solidFill>
              <a:effectLst/>
              <a:latin typeface="Chalet ParisNineteenEighty" charset="0"/>
              <a:ea typeface="Chalet ParisNineteenEighty" charset="0"/>
              <a:cs typeface="Chalet ParisNineteenEighty" charset="0"/>
            </a:endParaRPr>
          </a:p>
          <a:p>
            <a:endParaRPr lang="en-US" sz="2400" dirty="0">
              <a:solidFill>
                <a:schemeClr val="bg1"/>
              </a:solidFill>
              <a:effectLst/>
              <a:latin typeface="Chalet ParisNineteenEighty" charset="0"/>
              <a:ea typeface="Chalet ParisNineteenEighty" charset="0"/>
              <a:cs typeface="Chalet ParisNineteenEighty" charset="0"/>
            </a:endParaRPr>
          </a:p>
          <a:p>
            <a:endParaRPr lang="en-US" sz="2400" dirty="0">
              <a:solidFill>
                <a:schemeClr val="bg1"/>
              </a:solidFill>
              <a:effectLst/>
              <a:latin typeface="Chalet ParisNineteenEighty" charset="0"/>
              <a:ea typeface="Chalet ParisNineteenEighty" charset="0"/>
              <a:cs typeface="Chalet ParisNineteenEighty" charset="0"/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7088" y="5866394"/>
            <a:ext cx="871538" cy="949457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91219" y="4469020"/>
            <a:ext cx="11667407" cy="2202409"/>
            <a:chOff x="191219" y="4469020"/>
            <a:chExt cx="11667407" cy="2202409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1219" y="4469020"/>
              <a:ext cx="2864297" cy="1488808"/>
            </a:xfrm>
            <a:prstGeom prst="rect">
              <a:avLst/>
            </a:prstGeom>
          </p:spPr>
        </p:pic>
        <p:pic>
          <p:nvPicPr>
            <p:cNvPr id="13" name="Picture 12" descr="Unknown-1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379" y="5834554"/>
              <a:ext cx="2637542" cy="792233"/>
            </a:xfrm>
            <a:prstGeom prst="rect">
              <a:avLst/>
            </a:prstGeom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576F6E0-8D84-4421-A2E0-1FDD56DC4BFA}"/>
                </a:ext>
              </a:extLst>
            </p:cNvPr>
            <p:cNvGrpSpPr/>
            <p:nvPr/>
          </p:nvGrpSpPr>
          <p:grpSpPr>
            <a:xfrm>
              <a:off x="5834247" y="5512777"/>
              <a:ext cx="2894746" cy="1047852"/>
              <a:chOff x="3845667" y="5291641"/>
              <a:chExt cx="3638550" cy="1317097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CCB07917-0799-4940-8C2E-118DFBB7DE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45667" y="6151538"/>
                <a:ext cx="3638550" cy="457200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6099868E-0E83-4A0B-B41D-E3EBF06932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833790" y="5291641"/>
                <a:ext cx="1690061" cy="769916"/>
              </a:xfrm>
              <a:prstGeom prst="rect">
                <a:avLst/>
              </a:prstGeom>
            </p:spPr>
          </p:pic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3AAE1C4-966B-4ACE-8189-A9FA4A89B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706339" y="4809218"/>
              <a:ext cx="1152287" cy="1827364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755887" y="4761426"/>
              <a:ext cx="1735657" cy="1910003"/>
            </a:xfrm>
            <a:prstGeom prst="rect">
              <a:avLst/>
            </a:prstGeom>
          </p:spPr>
        </p:pic>
        <p:pic>
          <p:nvPicPr>
            <p:cNvPr id="21" name="Picture 20" descr="Unknown-1.jpe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6673" y="4645849"/>
              <a:ext cx="2220161" cy="833428"/>
            </a:xfrm>
            <a:prstGeom prst="rect">
              <a:avLst/>
            </a:prstGeom>
          </p:spPr>
        </p:pic>
        <p:pic>
          <p:nvPicPr>
            <p:cNvPr id="22" name="Picture 21" descr="Unknown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8360" y="5952035"/>
              <a:ext cx="1933043" cy="684547"/>
            </a:xfrm>
            <a:prstGeom prst="rect">
              <a:avLst/>
            </a:prstGeom>
          </p:spPr>
        </p:pic>
      </p:grpSp>
      <p:cxnSp>
        <p:nvCxnSpPr>
          <p:cNvPr id="23" name="Straight Connector 22"/>
          <p:cNvCxnSpPr/>
          <p:nvPr/>
        </p:nvCxnSpPr>
        <p:spPr>
          <a:xfrm>
            <a:off x="-14592" y="3387923"/>
            <a:ext cx="7317131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120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2793" y="1891396"/>
            <a:ext cx="10646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0589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00063" y="1693210"/>
            <a:ext cx="12192000" cy="2479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bg1"/>
                </a:solidFill>
                <a:latin typeface="Chalet LondonNineteenSixty" charset="0"/>
                <a:ea typeface="Chalet LondonNineteenSixty" charset="0"/>
                <a:cs typeface="Chalet LondonNineteenSixty" charset="0"/>
              </a:rPr>
              <a:t>Athlete Welfare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bg1"/>
                </a:solidFill>
                <a:latin typeface="Chalet LondonNineteenSixty" charset="0"/>
                <a:ea typeface="Chalet LondonNineteenSixty" charset="0"/>
                <a:cs typeface="Chalet LondonNineteenSixty" charset="0"/>
              </a:rPr>
              <a:t>Games Operations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bg1"/>
                </a:solidFill>
                <a:latin typeface="Chalet LondonNineteenSixty" charset="0"/>
                <a:ea typeface="Chalet LondonNineteenSixty" charset="0"/>
                <a:cs typeface="Chalet LondonNineteenSixty" charset="0"/>
              </a:rPr>
              <a:t>Communications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1931" y="1208914"/>
            <a:ext cx="3130894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42900" y="415089"/>
            <a:ext cx="594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Chalet LondonNineteenSixty" charset="0"/>
                <a:ea typeface="Chalet LondonNineteenSixty" charset="0"/>
                <a:cs typeface="Chalet LondonNineteenSixty" charset="0"/>
              </a:rPr>
              <a:t>Strategic Pillars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3" y="6115057"/>
            <a:ext cx="2093913" cy="8016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7088" y="5866394"/>
            <a:ext cx="871538" cy="94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1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3716"/>
            <a:ext cx="12192000" cy="8366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alphaModFix amt="8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4034"/>
            <a:ext cx="12196649" cy="71878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37"/>
          <a:stretch/>
        </p:blipFill>
        <p:spPr>
          <a:xfrm>
            <a:off x="2846632" y="3980975"/>
            <a:ext cx="2750401" cy="2770162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50800" dir="5400000" algn="ctr" rotWithShape="0">
              <a:srgbClr val="000000">
                <a:alpha val="10000"/>
              </a:srgbClr>
            </a:outerShdw>
          </a:effectLst>
        </p:spPr>
      </p:pic>
      <p:sp>
        <p:nvSpPr>
          <p:cNvPr id="105" name="Shape 105"/>
          <p:cNvSpPr txBox="1"/>
          <p:nvPr/>
        </p:nvSpPr>
        <p:spPr>
          <a:xfrm>
            <a:off x="316319" y="4749471"/>
            <a:ext cx="2376600" cy="55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26455" y="530297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37"/>
          <a:stretch/>
        </p:blipFill>
        <p:spPr>
          <a:xfrm>
            <a:off x="5795807" y="3980975"/>
            <a:ext cx="2750401" cy="2770162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50800" dir="5400000" algn="ctr" rotWithShape="0">
              <a:srgbClr val="000000">
                <a:alpha val="10000"/>
              </a:srgbClr>
            </a:outerShdw>
          </a:effectLst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37"/>
          <a:stretch/>
        </p:blipFill>
        <p:spPr>
          <a:xfrm>
            <a:off x="8777548" y="3980975"/>
            <a:ext cx="2750401" cy="2770162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50800" dir="5400000" algn="ctr" rotWithShape="0">
              <a:srgbClr val="000000">
                <a:alpha val="10000"/>
              </a:srgbClr>
            </a:outerShdw>
          </a:effectLst>
        </p:spPr>
      </p:pic>
      <p:grpSp>
        <p:nvGrpSpPr>
          <p:cNvPr id="15" name="Group 14"/>
          <p:cNvGrpSpPr/>
          <p:nvPr/>
        </p:nvGrpSpPr>
        <p:grpSpPr>
          <a:xfrm>
            <a:off x="2813515" y="1799967"/>
            <a:ext cx="8893718" cy="1936688"/>
            <a:chOff x="2813515" y="1799967"/>
            <a:chExt cx="8893718" cy="1936688"/>
          </a:xfrm>
        </p:grpSpPr>
        <p:sp>
          <p:nvSpPr>
            <p:cNvPr id="92" name="Shape 92"/>
            <p:cNvSpPr/>
            <p:nvPr/>
          </p:nvSpPr>
          <p:spPr>
            <a:xfrm>
              <a:off x="2832999" y="1799967"/>
              <a:ext cx="8772779" cy="476018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defTabSz="913835"/>
              <a:r>
                <a:rPr lang="en-SG" sz="1400" dirty="0">
                  <a:solidFill>
                    <a:schemeClr val="bg1"/>
                  </a:solidFill>
                  <a:latin typeface="Chalet LondonNineteenEighty" charset="0"/>
                  <a:ea typeface="Chalet LondonNineteenEighty" charset="0"/>
                  <a:cs typeface="Chalet LondonNineteenEighty" charset="0"/>
                </a:rPr>
                <a:t>That Ireland is the best country in the world to be an Olympian or an aspiring Olympic athlete</a:t>
              </a:r>
            </a:p>
          </p:txBody>
        </p:sp>
        <p:sp>
          <p:nvSpPr>
            <p:cNvPr id="93" name="Shape 93"/>
            <p:cNvSpPr/>
            <p:nvPr/>
          </p:nvSpPr>
          <p:spPr>
            <a:xfrm>
              <a:off x="2813515" y="2480020"/>
              <a:ext cx="8772779" cy="553500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r>
                <a:rPr lang="en-US" sz="1400" i="1" dirty="0">
                  <a:solidFill>
                    <a:schemeClr val="bg1"/>
                  </a:solidFill>
                  <a:latin typeface="Chalet LondonNineteenEighty" charset="0"/>
                  <a:ea typeface="Chalet LondonNineteenEighty" charset="0"/>
                  <a:cs typeface="Chalet LondonNineteenEighty" charset="0"/>
                  <a:sym typeface="Helvetica Neue"/>
                </a:rPr>
                <a:t>To </a:t>
              </a:r>
              <a:r>
                <a:rPr lang="en-US" sz="1400" b="1" i="1" dirty="0">
                  <a:solidFill>
                    <a:schemeClr val="bg1"/>
                  </a:solidFill>
                  <a:latin typeface="Chalet LondonNineteenEighty" charset="0"/>
                  <a:ea typeface="Chalet LondonNineteenEighty" charset="0"/>
                  <a:cs typeface="Chalet LondonNineteenEighty" charset="0"/>
                  <a:sym typeface="Helvetica Neue"/>
                </a:rPr>
                <a:t>support </a:t>
              </a:r>
              <a:r>
                <a:rPr lang="en-US" sz="1400" i="1" dirty="0">
                  <a:solidFill>
                    <a:schemeClr val="bg1"/>
                  </a:solidFill>
                  <a:latin typeface="Chalet LondonNineteenEighty" charset="0"/>
                  <a:ea typeface="Chalet LondonNineteenEighty" charset="0"/>
                  <a:cs typeface="Chalet LondonNineteenEighty" charset="0"/>
                  <a:sym typeface="Helvetica Neue"/>
                </a:rPr>
                <a:t>the welfare of Irish Olympic Athletes and in doing so ensure that their voice is represented in all parts of an Olympic journey </a:t>
              </a:r>
            </a:p>
          </p:txBody>
        </p:sp>
        <p:sp>
          <p:nvSpPr>
            <p:cNvPr id="94" name="Shape 94"/>
            <p:cNvSpPr/>
            <p:nvPr/>
          </p:nvSpPr>
          <p:spPr>
            <a:xfrm>
              <a:off x="2822808" y="3183155"/>
              <a:ext cx="8884425" cy="553500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r>
                <a:rPr lang="en-GB" sz="1400" dirty="0">
                  <a:solidFill>
                    <a:prstClr val="white"/>
                  </a:solidFill>
                  <a:latin typeface="Chalet LondonNineteenEighty" charset="0"/>
                  <a:ea typeface="Chalet LondonNineteenEighty" charset="0"/>
                  <a:cs typeface="Chalet LondonNineteenEighty" charset="0"/>
                </a:rPr>
                <a:t>Olympians and qualified Olympic athletes,  OCI, Sport Ireland,  Sport Northern Ireland,  Irish Institute of Sport, Department of Transport Tourism and Sport,  National Federations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47214" y="1968023"/>
            <a:ext cx="2761050" cy="3080290"/>
            <a:chOff x="347214" y="1968023"/>
            <a:chExt cx="2761050" cy="3080290"/>
          </a:xfrm>
        </p:grpSpPr>
        <p:sp>
          <p:nvSpPr>
            <p:cNvPr id="101" name="Shape 101"/>
            <p:cNvSpPr txBox="1"/>
            <p:nvPr/>
          </p:nvSpPr>
          <p:spPr>
            <a:xfrm>
              <a:off x="396079" y="1968023"/>
              <a:ext cx="1778100" cy="5535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latin typeface="Chalet NewYorkNineteenEighty" charset="0"/>
                  <a:ea typeface="Chalet NewYorkNineteenEighty" charset="0"/>
                  <a:cs typeface="Chalet NewYorkNineteenEighty" charset="0"/>
                </a:rPr>
                <a:t>VISION</a:t>
              </a:r>
            </a:p>
          </p:txBody>
        </p:sp>
        <p:sp>
          <p:nvSpPr>
            <p:cNvPr id="102" name="Shape 102"/>
            <p:cNvSpPr txBox="1"/>
            <p:nvPr/>
          </p:nvSpPr>
          <p:spPr>
            <a:xfrm>
              <a:off x="396079" y="2618487"/>
              <a:ext cx="2376600" cy="5535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latin typeface="Chalet NewYorkNineteenEighty" charset="0"/>
                  <a:ea typeface="Chalet NewYorkNineteenEighty" charset="0"/>
                  <a:cs typeface="Chalet NewYorkNineteenEighty" charset="0"/>
                </a:rPr>
                <a:t>MISSION</a:t>
              </a:r>
            </a:p>
          </p:txBody>
        </p:sp>
        <p:sp>
          <p:nvSpPr>
            <p:cNvPr id="103" name="Shape 103"/>
            <p:cNvSpPr txBox="1"/>
            <p:nvPr/>
          </p:nvSpPr>
          <p:spPr>
            <a:xfrm>
              <a:off x="355179" y="3309817"/>
              <a:ext cx="2458400" cy="5535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latin typeface="Chalet NewYorkNineteenEighty" charset="0"/>
                  <a:ea typeface="Chalet NewYorkNineteenEighty" charset="0"/>
                  <a:cs typeface="Chalet NewYorkNineteenEighty" charset="0"/>
                </a:rPr>
                <a:t>STAKEHOLDERS</a:t>
              </a:r>
            </a:p>
          </p:txBody>
        </p:sp>
        <p:sp>
          <p:nvSpPr>
            <p:cNvPr id="104" name="Shape 104"/>
            <p:cNvSpPr txBox="1"/>
            <p:nvPr/>
          </p:nvSpPr>
          <p:spPr>
            <a:xfrm>
              <a:off x="347214" y="4028593"/>
              <a:ext cx="2761050" cy="5535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latin typeface="Chalet NewYorkNineteenEighty" charset="0"/>
                  <a:ea typeface="Chalet NewYorkNineteenEighty" charset="0"/>
                  <a:cs typeface="Chalet NewYorkNineteenEighty" charset="0"/>
                </a:rPr>
                <a:t>STRATEGIC PILLARS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347214" y="4709759"/>
              <a:ext cx="128592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latin typeface="Chalet NewYorkNineteenEighty" charset="0"/>
                  <a:ea typeface="Chalet NewYorkNineteenEighty" charset="0"/>
                  <a:cs typeface="Chalet NewYorkNineteenEighty" charset="0"/>
                </a:rPr>
                <a:t>INITIATIVES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858605" y="3998785"/>
            <a:ext cx="8693291" cy="2663317"/>
            <a:chOff x="2858605" y="3998785"/>
            <a:chExt cx="8693291" cy="2663317"/>
          </a:xfrm>
        </p:grpSpPr>
        <p:sp>
          <p:nvSpPr>
            <p:cNvPr id="95" name="Shape 95"/>
            <p:cNvSpPr/>
            <p:nvPr/>
          </p:nvSpPr>
          <p:spPr>
            <a:xfrm>
              <a:off x="2867899" y="4008887"/>
              <a:ext cx="2750400" cy="553500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  <a:latin typeface="Chalet NewYorkNineteenEighty" charset="0"/>
                  <a:ea typeface="Chalet NewYorkNineteenEighty" charset="0"/>
                  <a:cs typeface="Chalet NewYorkNineteenEighty" charset="0"/>
                  <a:sym typeface="Helvetica Neue"/>
                </a:rPr>
                <a:t>ATHLETE </a:t>
              </a:r>
            </a:p>
            <a:p>
              <a:r>
                <a:rPr lang="en-US" sz="1400" b="1" dirty="0">
                  <a:solidFill>
                    <a:schemeClr val="bg1"/>
                  </a:solidFill>
                  <a:latin typeface="Chalet NewYorkNineteenEighty" charset="0"/>
                  <a:ea typeface="Chalet NewYorkNineteenEighty" charset="0"/>
                  <a:cs typeface="Chalet NewYorkNineteenEighty" charset="0"/>
                  <a:sym typeface="Helvetica Neue"/>
                </a:rPr>
                <a:t>WELFARE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858605" y="4723110"/>
              <a:ext cx="2750401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1200" dirty="0">
                  <a:solidFill>
                    <a:schemeClr val="bg1"/>
                  </a:solidFill>
                  <a:latin typeface="Chalet LondonNineteenSixty" charset="0"/>
                  <a:ea typeface="Chalet LondonNineteenSixty" charset="0"/>
                  <a:cs typeface="Chalet LondonNineteenSixty" charset="0"/>
                  <a:sym typeface="Helvetica Neue"/>
                </a:rPr>
                <a:t>Advocate for the athlete voice while simultaneously working to empower athletes to help shape athlete welfare and education initiatives.</a:t>
              </a:r>
            </a:p>
            <a:p>
              <a:endParaRPr lang="en-IE" sz="1200" dirty="0">
                <a:solidFill>
                  <a:schemeClr val="bg1"/>
                </a:solidFill>
                <a:latin typeface="Chalet LondonNineteenSixty" charset="0"/>
                <a:ea typeface="Chalet LondonNineteenSixty" charset="0"/>
                <a:cs typeface="Chalet LondonNineteenSixty" charset="0"/>
                <a:sym typeface="Helvetica Neue"/>
              </a:endParaRPr>
            </a:p>
            <a:p>
              <a:r>
                <a:rPr lang="en-IE" sz="1200" dirty="0">
                  <a:solidFill>
                    <a:schemeClr val="bg1"/>
                  </a:solidFill>
                  <a:latin typeface="Chalet LondonNineteenSixty" charset="0"/>
                  <a:ea typeface="Chalet LondonNineteenSixty" charset="0"/>
                  <a:cs typeface="Chalet LondonNineteenSixty" charset="0"/>
                  <a:sym typeface="Helvetica Neue"/>
                </a:rPr>
                <a:t>Develop and maintain relationships with stakeholders and other key organizations to support in the development of athlete welfare and education pathways.</a:t>
              </a:r>
            </a:p>
          </p:txBody>
        </p:sp>
        <p:sp>
          <p:nvSpPr>
            <p:cNvPr id="35" name="Shape 95"/>
            <p:cNvSpPr/>
            <p:nvPr/>
          </p:nvSpPr>
          <p:spPr>
            <a:xfrm>
              <a:off x="5795808" y="3998785"/>
              <a:ext cx="2750400" cy="553500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r>
                <a:rPr lang="en-US" sz="1400" b="1">
                  <a:solidFill>
                    <a:schemeClr val="bg1"/>
                  </a:solidFill>
                  <a:latin typeface="Chalet NewYorkNineteenEighty" charset="0"/>
                  <a:ea typeface="Chalet NewYorkNineteenEighty" charset="0"/>
                  <a:cs typeface="Chalet NewYorkNineteenEighty" charset="0"/>
                  <a:sym typeface="Helvetica Neue"/>
                </a:rPr>
                <a:t>GAMES </a:t>
              </a:r>
            </a:p>
            <a:p>
              <a:r>
                <a:rPr lang="en-US" sz="1400" b="1" dirty="0">
                  <a:solidFill>
                    <a:schemeClr val="bg1"/>
                  </a:solidFill>
                  <a:latin typeface="Chalet NewYorkNineteenEighty" charset="0"/>
                  <a:ea typeface="Chalet NewYorkNineteenEighty" charset="0"/>
                  <a:cs typeface="Chalet NewYorkNineteenEighty" charset="0"/>
                  <a:sym typeface="Helvetica Neue"/>
                </a:rPr>
                <a:t>OPERATIONS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830387" y="4723110"/>
              <a:ext cx="275040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  <a:latin typeface="Chalet LondonNineteenSixty" charset="0"/>
                  <a:ea typeface="Chalet LondonNineteenSixty" charset="0"/>
                  <a:cs typeface="Chalet LondonNineteenSixty" charset="0"/>
                  <a:sym typeface="Helvetica Neue"/>
                </a:rPr>
                <a:t>Advocate for athlete input to OCI Olympic Games planning.</a:t>
              </a:r>
            </a:p>
            <a:p>
              <a:pPr marL="171450" indent="-171450">
                <a:buFont typeface="Arial" charset="0"/>
                <a:buChar char="•"/>
              </a:pPr>
              <a:endParaRPr lang="en-US" sz="1200" dirty="0">
                <a:solidFill>
                  <a:schemeClr val="bg1"/>
                </a:solidFill>
                <a:latin typeface="Chalet LondonNineteenSixty" charset="0"/>
                <a:ea typeface="Chalet LondonNineteenSixty" charset="0"/>
                <a:cs typeface="Chalet LondonNineteenSixty" charset="0"/>
                <a:sym typeface="Helvetica Neue"/>
              </a:endParaRPr>
            </a:p>
            <a:p>
              <a:r>
                <a:rPr lang="en-US" sz="1200" dirty="0">
                  <a:solidFill>
                    <a:schemeClr val="bg1"/>
                  </a:solidFill>
                  <a:latin typeface="Chalet LondonNineteenSixty" charset="0"/>
                  <a:ea typeface="Chalet LondonNineteenSixty" charset="0"/>
                  <a:cs typeface="Chalet LondonNineteenSixty" charset="0"/>
                  <a:sym typeface="Helvetica Neue"/>
                </a:rPr>
                <a:t>Advocate for athlete input to any OCI initiatives that might have an impact on the athlete body.</a:t>
              </a:r>
            </a:p>
            <a:p>
              <a:endParaRPr lang="en-US" sz="1200" dirty="0"/>
            </a:p>
          </p:txBody>
        </p:sp>
        <p:sp>
          <p:nvSpPr>
            <p:cNvPr id="39" name="Shape 95"/>
            <p:cNvSpPr/>
            <p:nvPr/>
          </p:nvSpPr>
          <p:spPr>
            <a:xfrm>
              <a:off x="8800875" y="3998785"/>
              <a:ext cx="2750400" cy="553500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  <a:latin typeface="Chalet NewYorkNineteenEighty" charset="0"/>
                  <a:ea typeface="Chalet NewYorkNineteenEighty" charset="0"/>
                  <a:cs typeface="Chalet NewYorkNineteenEighty" charset="0"/>
                  <a:sym typeface="Helvetica Neue"/>
                </a:rPr>
                <a:t>AWARENESS &amp; COMMUNICATIONS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801495" y="4723110"/>
              <a:ext cx="2750401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  <a:latin typeface="Chalet LondonNineteenSixty" charset="0"/>
                  <a:ea typeface="Chalet LondonNineteenSixty" charset="0"/>
                  <a:cs typeface="Chalet LondonNineteenSixty" charset="0"/>
                  <a:sym typeface="Helvetica Neue"/>
                </a:rPr>
                <a:t>Ensure visibility and transparency within the Irish Olympic movement for all current and aspiring Irish Olympic athletes.</a:t>
              </a:r>
            </a:p>
            <a:p>
              <a:endParaRPr lang="en-US" sz="1200" dirty="0">
                <a:solidFill>
                  <a:schemeClr val="bg1"/>
                </a:solidFill>
                <a:latin typeface="Chalet LondonNineteenSixty" charset="0"/>
                <a:ea typeface="Chalet LondonNineteenSixty" charset="0"/>
                <a:cs typeface="Chalet LondonNineteenSixty" charset="0"/>
                <a:sym typeface="Helvetica Neue"/>
              </a:endParaRPr>
            </a:p>
            <a:p>
              <a:r>
                <a:rPr lang="en-US" sz="1200" dirty="0">
                  <a:solidFill>
                    <a:schemeClr val="bg1"/>
                  </a:solidFill>
                  <a:latin typeface="Chalet LondonNineteenSixty" charset="0"/>
                  <a:ea typeface="Chalet LondonNineteenSixty" charset="0"/>
                  <a:cs typeface="Chalet LondonNineteenSixty" charset="0"/>
                  <a:sym typeface="Helvetica Neue"/>
                </a:rPr>
                <a:t>Engage and empower the wider Irish Olympic athlete family past and present.</a:t>
              </a:r>
            </a:p>
            <a:p>
              <a:endParaRPr lang="en-US" sz="12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832377" y="2320773"/>
            <a:ext cx="7493843" cy="2264538"/>
            <a:chOff x="2832377" y="2320773"/>
            <a:chExt cx="7493843" cy="2264538"/>
          </a:xfrm>
        </p:grpSpPr>
        <p:cxnSp>
          <p:nvCxnSpPr>
            <p:cNvPr id="41" name="Straight Connector 40"/>
            <p:cNvCxnSpPr/>
            <p:nvPr/>
          </p:nvCxnSpPr>
          <p:spPr>
            <a:xfrm>
              <a:off x="8777548" y="4582093"/>
              <a:ext cx="1548672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5795807" y="4582093"/>
              <a:ext cx="1548672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2846632" y="4585311"/>
              <a:ext cx="1548672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2834383" y="2320773"/>
              <a:ext cx="6624084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2832377" y="3117500"/>
              <a:ext cx="6573562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Straight Connector 43"/>
          <p:cNvCxnSpPr/>
          <p:nvPr/>
        </p:nvCxnSpPr>
        <p:spPr>
          <a:xfrm flipV="1">
            <a:off x="-12564" y="1443329"/>
            <a:ext cx="2315926" cy="839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16319" y="578236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Chalet LondonNineteenSixty" charset="0"/>
                <a:ea typeface="Chalet LondonNineteenSixty" charset="0"/>
                <a:cs typeface="Chalet LondonNineteenSixty" charset="0"/>
              </a:rPr>
              <a:t>Our Strategy</a:t>
            </a:r>
          </a:p>
        </p:txBody>
      </p:sp>
    </p:spTree>
    <p:extLst>
      <p:ext uri="{BB962C8B-B14F-4D97-AF65-F5344CB8AC3E}">
        <p14:creationId xmlns:p14="http://schemas.microsoft.com/office/powerpoint/2010/main" val="139713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64" y="-989341"/>
            <a:ext cx="12199915" cy="78473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alphaModFix amt="8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89"/>
          <a:stretch/>
        </p:blipFill>
        <p:spPr>
          <a:xfrm>
            <a:off x="-4649" y="0"/>
            <a:ext cx="12196649" cy="6858000"/>
          </a:xfrm>
          <a:prstGeom prst="rect">
            <a:avLst/>
          </a:prstGeom>
        </p:spPr>
      </p:pic>
      <p:sp>
        <p:nvSpPr>
          <p:cNvPr id="105" name="Shape 105"/>
          <p:cNvSpPr txBox="1"/>
          <p:nvPr/>
        </p:nvSpPr>
        <p:spPr>
          <a:xfrm>
            <a:off x="316319" y="4749471"/>
            <a:ext cx="2376600" cy="55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26455" y="530297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44" name="Straight Connector 43"/>
          <p:cNvCxnSpPr/>
          <p:nvPr/>
        </p:nvCxnSpPr>
        <p:spPr>
          <a:xfrm flipV="1">
            <a:off x="-12564" y="1443329"/>
            <a:ext cx="2315926" cy="839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hape 104"/>
          <p:cNvSpPr txBox="1"/>
          <p:nvPr/>
        </p:nvSpPr>
        <p:spPr>
          <a:xfrm>
            <a:off x="275978" y="2123737"/>
            <a:ext cx="2376600" cy="55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Chalet NewYorkNineteenEighty" charset="0"/>
                <a:ea typeface="Chalet NewYorkNineteenEighty" charset="0"/>
                <a:cs typeface="Chalet NewYorkNineteenEighty" charset="0"/>
              </a:rPr>
              <a:t>INITIATIVES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75978" y="3508893"/>
            <a:ext cx="13276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Chalet NewYorkNineteenEighty" charset="0"/>
                <a:ea typeface="Chalet NewYorkNineteenEighty" charset="0"/>
                <a:cs typeface="Chalet NewYorkNineteenEighty" charset="0"/>
              </a:rPr>
              <a:t>PROGRAMS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561899" y="2134017"/>
            <a:ext cx="45242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dirty="0">
                <a:solidFill>
                  <a:schemeClr val="bg1"/>
                </a:solidFill>
                <a:latin typeface="Chalet LondonNineteenEighty" charset="0"/>
                <a:ea typeface="Chalet LondonNineteenEighty" charset="0"/>
                <a:cs typeface="Chalet LondonNineteenEighty" charset="0"/>
                <a:sym typeface="Helvetica Neue"/>
              </a:rPr>
              <a:t>Advocate for the athlete voice while simultaneously working to empower athletes to help shape athlete welfare and education initiatives.</a:t>
            </a:r>
          </a:p>
          <a:p>
            <a:endParaRPr lang="en-US" sz="1600" dirty="0">
              <a:solidFill>
                <a:schemeClr val="bg1"/>
              </a:solidFill>
              <a:latin typeface="Chalet LondonNineteenEighty" charset="0"/>
              <a:ea typeface="Chalet LondonNineteenEighty" charset="0"/>
              <a:cs typeface="Chalet LondonNineteenEighty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396238" y="2134017"/>
            <a:ext cx="44102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dirty="0">
                <a:solidFill>
                  <a:schemeClr val="bg1"/>
                </a:solidFill>
                <a:latin typeface="Chalet LondonNineteenEighty" charset="0"/>
                <a:ea typeface="Chalet LondonNineteenEighty" charset="0"/>
                <a:cs typeface="Chalet LondonNineteenEighty" charset="0"/>
                <a:sym typeface="Helvetica Neue"/>
              </a:rPr>
              <a:t>Develop and maintain relationships with stakeholders and other key organizations to support in the development of athlete welfare and education pathways.</a:t>
            </a:r>
          </a:p>
          <a:p>
            <a:endParaRPr lang="en-US" sz="1600" dirty="0">
              <a:solidFill>
                <a:schemeClr val="bg1"/>
              </a:solidFill>
              <a:latin typeface="Chalet LondonNineteenEighty" charset="0"/>
              <a:ea typeface="Chalet LondonNineteenEighty" charset="0"/>
              <a:cs typeface="Chalet LondonNineteenEighty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27333" y="3505062"/>
            <a:ext cx="4431025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charset="0"/>
              <a:buChar char="•"/>
            </a:pPr>
            <a:r>
              <a:rPr lang="en-IE" sz="1200" dirty="0">
                <a:solidFill>
                  <a:schemeClr val="bg1"/>
                </a:solidFill>
                <a:latin typeface="Chalet LondonNineteenSixty" charset="0"/>
                <a:ea typeface="Chalet LondonNineteenSixty" charset="0"/>
                <a:cs typeface="Chalet LondonNineteenSixty" charset="0"/>
                <a:sym typeface="Helvetica Neue"/>
              </a:rPr>
              <a:t>Develop a system to facilitate regular communication between athletes and the athlete commission;</a:t>
            </a:r>
          </a:p>
          <a:p>
            <a:pPr marL="171450" indent="-171450">
              <a:buFont typeface="Arial" charset="0"/>
              <a:buChar char="•"/>
            </a:pPr>
            <a:endParaRPr lang="en-IE" sz="1200" dirty="0">
              <a:solidFill>
                <a:schemeClr val="bg1"/>
              </a:solidFill>
              <a:latin typeface="Chalet LondonNineteenSixty" charset="0"/>
              <a:ea typeface="Chalet LondonNineteenSixty" charset="0"/>
              <a:cs typeface="Chalet LondonNineteenSixty" charset="0"/>
              <a:sym typeface="Helvetica Neue"/>
            </a:endParaRPr>
          </a:p>
          <a:p>
            <a:pPr marL="171450" indent="-171450">
              <a:buFont typeface="Arial" charset="0"/>
              <a:buChar char="•"/>
            </a:pPr>
            <a:r>
              <a:rPr lang="en-IE" sz="1200" dirty="0">
                <a:solidFill>
                  <a:schemeClr val="bg1"/>
                </a:solidFill>
                <a:latin typeface="Chalet LondonNineteenSixty" charset="0"/>
                <a:ea typeface="Chalet LondonNineteenSixty" charset="0"/>
                <a:cs typeface="Chalet LondonNineteenSixty" charset="0"/>
                <a:sym typeface="Helvetica Neue"/>
              </a:rPr>
              <a:t>Actively solicit athlete feedback to ensure we capture the real athlete concerns/issues;</a:t>
            </a:r>
          </a:p>
          <a:p>
            <a:pPr marL="171450" indent="-171450">
              <a:buFont typeface="Arial" charset="0"/>
              <a:buChar char="•"/>
            </a:pPr>
            <a:endParaRPr lang="en-IE" sz="1200" dirty="0">
              <a:solidFill>
                <a:schemeClr val="bg1"/>
              </a:solidFill>
              <a:latin typeface="Chalet LondonNineteenSixty" charset="0"/>
              <a:ea typeface="Chalet LondonNineteenSixty" charset="0"/>
              <a:cs typeface="Chalet LondonNineteenSixty" charset="0"/>
              <a:sym typeface="Helvetica Neue"/>
            </a:endParaRPr>
          </a:p>
          <a:p>
            <a:pPr marL="171450" indent="-171450">
              <a:buFont typeface="Arial" charset="0"/>
              <a:buChar char="•"/>
            </a:pPr>
            <a:r>
              <a:rPr lang="en-IE" sz="1200" dirty="0">
                <a:solidFill>
                  <a:schemeClr val="bg1"/>
                </a:solidFill>
                <a:latin typeface="Chalet LondonNineteenSixty" charset="0"/>
                <a:ea typeface="Chalet LondonNineteenSixty" charset="0"/>
                <a:cs typeface="Chalet LondonNineteenSixty" charset="0"/>
                <a:sym typeface="Helvetica Neue"/>
              </a:rPr>
              <a:t>Ensure regular communication from athlete commission to athletes on progress of any ongoing initiatives;</a:t>
            </a:r>
          </a:p>
          <a:p>
            <a:pPr marL="171450" indent="-171450">
              <a:buFont typeface="Arial" charset="0"/>
              <a:buChar char="•"/>
            </a:pPr>
            <a:endParaRPr lang="en-IE" sz="1200" dirty="0">
              <a:solidFill>
                <a:schemeClr val="bg1"/>
              </a:solidFill>
              <a:latin typeface="Chalet LondonNineteenSixty" charset="0"/>
              <a:ea typeface="Chalet LondonNineteenSixty" charset="0"/>
              <a:cs typeface="Chalet LondonNineteenSixty" charset="0"/>
              <a:sym typeface="Helvetica Neue"/>
            </a:endParaRPr>
          </a:p>
          <a:p>
            <a:pPr marL="171450" indent="-171450">
              <a:buFont typeface="Arial" charset="0"/>
              <a:buChar char="•"/>
            </a:pPr>
            <a:r>
              <a:rPr lang="en-IE" sz="1200" dirty="0">
                <a:solidFill>
                  <a:schemeClr val="bg1"/>
                </a:solidFill>
                <a:latin typeface="Chalet LondonNineteenSixty" charset="0"/>
                <a:ea typeface="Chalet LondonNineteenSixty" charset="0"/>
                <a:cs typeface="Chalet LondonNineteenSixty" charset="0"/>
                <a:sym typeface="Helvetica Neue"/>
              </a:rPr>
              <a:t>Ensure the athlete voice is represented to all stakeholders and relevant organizations.</a:t>
            </a:r>
          </a:p>
          <a:p>
            <a:endParaRPr lang="en-US" sz="1400" dirty="0">
              <a:solidFill>
                <a:schemeClr val="bg1"/>
              </a:solidFill>
              <a:latin typeface="Chalet LondonNineteenSixty" charset="0"/>
              <a:ea typeface="Chalet LondonNineteenSixty" charset="0"/>
              <a:cs typeface="Chalet LondonNineteenSixty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396239" y="3500168"/>
            <a:ext cx="4410278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charset="0"/>
              <a:buChar char="•"/>
            </a:pPr>
            <a:r>
              <a:rPr lang="en-IE" sz="1300" dirty="0">
                <a:solidFill>
                  <a:schemeClr val="bg1"/>
                </a:solidFill>
                <a:latin typeface="Chalet LondonNineteenSixty" charset="0"/>
                <a:ea typeface="Chalet LondonNineteenSixty" charset="0"/>
                <a:cs typeface="Chalet LondonNineteenSixty" charset="0"/>
                <a:sym typeface="Helvetica Neue"/>
              </a:rPr>
              <a:t>Build and maintain relationships with below organizations to help foster training and career development pathways for active and transitioning athletes:</a:t>
            </a:r>
          </a:p>
          <a:p>
            <a:pPr marL="628650" lvl="1" indent="-171450">
              <a:buFont typeface="Arial" charset="0"/>
              <a:buChar char="•"/>
            </a:pPr>
            <a:r>
              <a:rPr lang="en-IE" sz="1200" dirty="0">
                <a:solidFill>
                  <a:schemeClr val="bg1"/>
                </a:solidFill>
                <a:latin typeface="Chalet LondonNineteenSixty" charset="0"/>
                <a:ea typeface="Chalet LondonNineteenSixty" charset="0"/>
                <a:cs typeface="Chalet LondonNineteenSixty" charset="0"/>
                <a:sym typeface="Helvetica Neue"/>
              </a:rPr>
              <a:t>OCI;</a:t>
            </a:r>
          </a:p>
          <a:p>
            <a:pPr marL="628650" lvl="1" indent="-171450">
              <a:buFont typeface="Arial" charset="0"/>
              <a:buChar char="•"/>
            </a:pPr>
            <a:r>
              <a:rPr lang="en-IE" sz="1200" dirty="0">
                <a:solidFill>
                  <a:schemeClr val="bg1"/>
                </a:solidFill>
                <a:latin typeface="Chalet LondonNineteenSixty" charset="0"/>
                <a:ea typeface="Chalet LondonNineteenSixty" charset="0"/>
                <a:cs typeface="Chalet LondonNineteenSixty" charset="0"/>
                <a:sym typeface="Helvetica Neue"/>
              </a:rPr>
              <a:t>NGBs;</a:t>
            </a:r>
          </a:p>
          <a:p>
            <a:pPr marL="628650" lvl="1" indent="-171450">
              <a:buFont typeface="Arial" charset="0"/>
              <a:buChar char="•"/>
            </a:pPr>
            <a:r>
              <a:rPr lang="en-IE" sz="1200" dirty="0">
                <a:solidFill>
                  <a:schemeClr val="bg1"/>
                </a:solidFill>
                <a:latin typeface="Chalet LondonNineteenSixty" charset="0"/>
                <a:ea typeface="Chalet LondonNineteenSixty" charset="0"/>
                <a:cs typeface="Chalet LondonNineteenSixty" charset="0"/>
                <a:sym typeface="Helvetica Neue"/>
              </a:rPr>
              <a:t>Sport Ireland and Sport Institute Ireland;</a:t>
            </a:r>
          </a:p>
          <a:p>
            <a:pPr marL="628650" lvl="1" indent="-171450">
              <a:buFont typeface="Arial" charset="0"/>
              <a:buChar char="•"/>
            </a:pPr>
            <a:r>
              <a:rPr lang="en-IE" sz="1200" dirty="0">
                <a:solidFill>
                  <a:schemeClr val="bg1"/>
                </a:solidFill>
                <a:latin typeface="Chalet LondonNineteenSixty" charset="0"/>
                <a:ea typeface="Chalet LondonNineteenSixty" charset="0"/>
                <a:cs typeface="Chalet LondonNineteenSixty" charset="0"/>
                <a:sym typeface="Helvetica Neue"/>
              </a:rPr>
              <a:t>Sport Northern Ireland;</a:t>
            </a:r>
          </a:p>
          <a:p>
            <a:pPr marL="628650" lvl="1" indent="-171450">
              <a:buFont typeface="Arial" charset="0"/>
              <a:buChar char="•"/>
            </a:pPr>
            <a:r>
              <a:rPr lang="en-IE" sz="1200" dirty="0">
                <a:solidFill>
                  <a:schemeClr val="bg1"/>
                </a:solidFill>
                <a:latin typeface="Chalet LondonNineteenSixty" charset="0"/>
                <a:ea typeface="Chalet LondonNineteenSixty" charset="0"/>
                <a:cs typeface="Chalet LondonNineteenSixty" charset="0"/>
                <a:sym typeface="Helvetica Neue"/>
              </a:rPr>
              <a:t>IOC and EOC athletes commissions.</a:t>
            </a:r>
          </a:p>
          <a:p>
            <a:pPr marL="171450" indent="-171450">
              <a:buFont typeface="Arial" charset="0"/>
              <a:buChar char="•"/>
            </a:pPr>
            <a:endParaRPr lang="en-IE" sz="1300" dirty="0">
              <a:solidFill>
                <a:schemeClr val="bg1"/>
              </a:solidFill>
              <a:latin typeface="Chalet LondonNineteenSixty" charset="0"/>
              <a:ea typeface="Chalet LondonNineteenSixty" charset="0"/>
              <a:cs typeface="Chalet LondonNineteenSixty" charset="0"/>
              <a:sym typeface="Helvetica Neue"/>
            </a:endParaRPr>
          </a:p>
          <a:p>
            <a:pPr marL="171450" indent="-171450">
              <a:buFont typeface="Arial" charset="0"/>
              <a:buChar char="•"/>
            </a:pPr>
            <a:r>
              <a:rPr lang="en-IE" sz="1300" dirty="0">
                <a:solidFill>
                  <a:schemeClr val="bg1"/>
                </a:solidFill>
                <a:latin typeface="Chalet LondonNineteenSixty" charset="0"/>
                <a:ea typeface="Chalet LondonNineteenSixty" charset="0"/>
                <a:cs typeface="Chalet LondonNineteenSixty" charset="0"/>
                <a:sym typeface="Helvetica Neue"/>
              </a:rPr>
              <a:t>Build and maintain relationship with Olympic Alumni to foster opportunity for athletes transitioning out from active competition;</a:t>
            </a:r>
          </a:p>
          <a:p>
            <a:pPr marL="171450" indent="-171450">
              <a:buFont typeface="Arial" charset="0"/>
              <a:buChar char="•"/>
            </a:pPr>
            <a:endParaRPr lang="en-IE" sz="1300" dirty="0">
              <a:solidFill>
                <a:schemeClr val="bg1"/>
              </a:solidFill>
              <a:latin typeface="Chalet LondonNineteenSixty" charset="0"/>
              <a:ea typeface="Chalet LondonNineteenSixty" charset="0"/>
              <a:cs typeface="Chalet LondonNineteenSixty" charset="0"/>
              <a:sym typeface="Helvetica Neue"/>
            </a:endParaRPr>
          </a:p>
          <a:p>
            <a:pPr marL="171450" indent="-171450">
              <a:buFont typeface="Arial" charset="0"/>
              <a:buChar char="•"/>
            </a:pPr>
            <a:r>
              <a:rPr lang="en-IE" sz="1300" dirty="0">
                <a:solidFill>
                  <a:schemeClr val="bg1"/>
                </a:solidFill>
                <a:latin typeface="Chalet LondonNineteenSixty" charset="0"/>
                <a:ea typeface="Chalet LondonNineteenSixty" charset="0"/>
                <a:cs typeface="Chalet LondonNineteenSixty" charset="0"/>
                <a:sym typeface="Helvetica Neue"/>
              </a:rPr>
              <a:t>Build relationship and engage with Government to represent athlete challenges.</a:t>
            </a:r>
          </a:p>
          <a:p>
            <a:endParaRPr lang="en-US" sz="1400" dirty="0">
              <a:solidFill>
                <a:schemeClr val="bg1"/>
              </a:solidFill>
              <a:latin typeface="Chalet LondonNineteenSixty" charset="0"/>
              <a:ea typeface="Chalet LondonNineteenSixty" charset="0"/>
              <a:cs typeface="Chalet LondonNineteenSixty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 flipV="1">
            <a:off x="7503818" y="3378638"/>
            <a:ext cx="3993417" cy="1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2602240" y="3378638"/>
            <a:ext cx="3993417" cy="1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2D0B96CE-3ADC-4CFA-8687-72157B0D67DB}"/>
              </a:ext>
            </a:extLst>
          </p:cNvPr>
          <p:cNvSpPr txBox="1"/>
          <p:nvPr/>
        </p:nvSpPr>
        <p:spPr>
          <a:xfrm>
            <a:off x="316319" y="578236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Chalet LondonNineteenSixty" charset="0"/>
                <a:ea typeface="Chalet LondonNineteenSixty" charset="0"/>
                <a:cs typeface="Chalet LondonNineteenSixty" charset="0"/>
              </a:rPr>
              <a:t>Our Strategy</a:t>
            </a:r>
          </a:p>
        </p:txBody>
      </p:sp>
    </p:spTree>
    <p:extLst>
      <p:ext uri="{BB962C8B-B14F-4D97-AF65-F5344CB8AC3E}">
        <p14:creationId xmlns:p14="http://schemas.microsoft.com/office/powerpoint/2010/main" val="64353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2" b="20377"/>
          <a:stretch/>
        </p:blipFill>
        <p:spPr>
          <a:xfrm>
            <a:off x="-12564" y="-25063"/>
            <a:ext cx="12204564" cy="68830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alphaModFix amt="8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89"/>
          <a:stretch/>
        </p:blipFill>
        <p:spPr>
          <a:xfrm>
            <a:off x="-4649" y="0"/>
            <a:ext cx="12196649" cy="6858000"/>
          </a:xfrm>
          <a:prstGeom prst="rect">
            <a:avLst/>
          </a:prstGeom>
        </p:spPr>
      </p:pic>
      <p:sp>
        <p:nvSpPr>
          <p:cNvPr id="105" name="Shape 105"/>
          <p:cNvSpPr txBox="1"/>
          <p:nvPr/>
        </p:nvSpPr>
        <p:spPr>
          <a:xfrm>
            <a:off x="316319" y="4749471"/>
            <a:ext cx="2376600" cy="55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26455" y="530297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44" name="Straight Connector 43"/>
          <p:cNvCxnSpPr/>
          <p:nvPr/>
        </p:nvCxnSpPr>
        <p:spPr>
          <a:xfrm flipV="1">
            <a:off x="-12564" y="1443329"/>
            <a:ext cx="2315926" cy="839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hape 104"/>
          <p:cNvSpPr txBox="1"/>
          <p:nvPr/>
        </p:nvSpPr>
        <p:spPr>
          <a:xfrm>
            <a:off x="275978" y="2123737"/>
            <a:ext cx="2376600" cy="55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Chalet NewYorkNineteenEighty" charset="0"/>
                <a:ea typeface="Chalet NewYorkNineteenEighty" charset="0"/>
                <a:cs typeface="Chalet NewYorkNineteenEighty" charset="0"/>
              </a:rPr>
              <a:t>INITIATIVES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75978" y="3508893"/>
            <a:ext cx="13276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Chalet NewYorkNineteenEighty" charset="0"/>
                <a:ea typeface="Chalet NewYorkNineteenEighty" charset="0"/>
                <a:cs typeface="Chalet NewYorkNineteenEighty" charset="0"/>
              </a:rPr>
              <a:t>PROGRAMS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561899" y="2134017"/>
            <a:ext cx="45242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halet LondonNineteenEighty" charset="0"/>
                <a:ea typeface="Chalet LondonNineteenEighty" charset="0"/>
                <a:cs typeface="Chalet LondonNineteenEighty" charset="0"/>
                <a:sym typeface="Helvetica Neue"/>
              </a:rPr>
              <a:t>Advocate for athletes in OCI Olympic Games planning.</a:t>
            </a:r>
          </a:p>
          <a:p>
            <a:endParaRPr lang="en-US" sz="1600" dirty="0">
              <a:solidFill>
                <a:schemeClr val="bg1"/>
              </a:solidFill>
              <a:latin typeface="Chalet LondonNineteenEighty" charset="0"/>
              <a:ea typeface="Chalet LondonNineteenEighty" charset="0"/>
              <a:cs typeface="Chalet LondonNineteenEighty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396238" y="2134017"/>
            <a:ext cx="44102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halet LondonNineteenEighty" charset="0"/>
                <a:ea typeface="Chalet LondonNineteenEighty" charset="0"/>
                <a:cs typeface="Chalet LondonNineteenEighty" charset="0"/>
                <a:sym typeface="Helvetica Neue"/>
              </a:rPr>
              <a:t>Advocate for athlete input to any OCI initiatives that might have an impact on the athlete body.</a:t>
            </a:r>
            <a:endParaRPr lang="en-IE" sz="1600" dirty="0">
              <a:solidFill>
                <a:schemeClr val="bg1"/>
              </a:solidFill>
              <a:latin typeface="Chalet LondonNineteenEighty" charset="0"/>
              <a:ea typeface="Chalet LondonNineteenEighty" charset="0"/>
              <a:cs typeface="Chalet LondonNineteenEighty" charset="0"/>
            </a:endParaRPr>
          </a:p>
          <a:p>
            <a:endParaRPr lang="en-US" sz="1600" dirty="0">
              <a:solidFill>
                <a:schemeClr val="bg1"/>
              </a:solidFill>
              <a:latin typeface="Chalet LondonNineteenEighty" charset="0"/>
              <a:ea typeface="Chalet LondonNineteenEighty" charset="0"/>
              <a:cs typeface="Chalet LondonNineteenEighty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27333" y="3505062"/>
            <a:ext cx="443102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IE" sz="1400" dirty="0">
                <a:solidFill>
                  <a:schemeClr val="bg1"/>
                </a:solidFill>
                <a:latin typeface="Chalet LondonNineteenSixty" charset="0"/>
                <a:ea typeface="Chalet LondonNineteenSixty" charset="0"/>
                <a:cs typeface="Chalet LondonNineteenSixty" charset="0"/>
                <a:sym typeface="Helvetica Neue"/>
              </a:rPr>
              <a:t>Athlete commission representation on OCI sub-committee planning for Olympic Games;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IE" sz="1400" dirty="0">
              <a:solidFill>
                <a:schemeClr val="bg1"/>
              </a:solidFill>
              <a:latin typeface="Chalet LondonNineteenSixty" charset="0"/>
              <a:ea typeface="Chalet LondonNineteenSixty" charset="0"/>
              <a:cs typeface="Chalet LondonNineteenSixty" charset="0"/>
              <a:sym typeface="Helvetica Neue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E" sz="1400" dirty="0">
                <a:solidFill>
                  <a:schemeClr val="bg1"/>
                </a:solidFill>
                <a:latin typeface="Chalet LondonNineteenSixty" charset="0"/>
                <a:ea typeface="Chalet LondonNineteenSixty" charset="0"/>
                <a:cs typeface="Chalet LondonNineteenSixty" charset="0"/>
                <a:sym typeface="Helvetica Neue"/>
              </a:rPr>
              <a:t>Solicit athlete feedback for input to OCI sub-committee planning for Olympic Games.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396239" y="3500168"/>
            <a:ext cx="441027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IE" sz="1400" dirty="0">
                <a:solidFill>
                  <a:schemeClr val="bg1"/>
                </a:solidFill>
                <a:latin typeface="Chalet LondonNineteenSixty" charset="0"/>
                <a:ea typeface="Chalet LondonNineteenSixty" charset="0"/>
                <a:cs typeface="Chalet LondonNineteenSixty" charset="0"/>
                <a:sym typeface="Helvetica Neue"/>
              </a:rPr>
              <a:t>Athlete commission representation on OCI working groups that might have a direct impact on the athlete body;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IE" sz="1400" dirty="0">
              <a:solidFill>
                <a:schemeClr val="bg1"/>
              </a:solidFill>
              <a:latin typeface="Chalet LondonNineteenSixty" charset="0"/>
              <a:ea typeface="Chalet LondonNineteenSixty" charset="0"/>
              <a:cs typeface="Chalet LondonNineteenSixty" charset="0"/>
              <a:sym typeface="Helvetica Neue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E" sz="1400" dirty="0">
                <a:solidFill>
                  <a:schemeClr val="bg1"/>
                </a:solidFill>
                <a:latin typeface="Chalet LondonNineteenSixty" charset="0"/>
                <a:ea typeface="Chalet LondonNineteenSixty" charset="0"/>
                <a:cs typeface="Chalet LondonNineteenSixty" charset="0"/>
                <a:sym typeface="Helvetica Neue"/>
              </a:rPr>
              <a:t>Ensure to maintain an awareness of any IOC support programs which may provide opportunity to Irish Olympic athletes;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IE" sz="1400" dirty="0">
              <a:solidFill>
                <a:schemeClr val="bg1"/>
              </a:solidFill>
              <a:latin typeface="Chalet LondonNineteenSixty" charset="0"/>
              <a:ea typeface="Chalet LondonNineteenSixty" charset="0"/>
              <a:cs typeface="Chalet LondonNineteenSixty" charset="0"/>
              <a:sym typeface="Helvetica Neue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E" sz="1400" dirty="0">
                <a:solidFill>
                  <a:schemeClr val="bg1"/>
                </a:solidFill>
                <a:latin typeface="Chalet LondonNineteenSixty" charset="0"/>
                <a:ea typeface="Chalet LondonNineteenSixty" charset="0"/>
                <a:cs typeface="Chalet LondonNineteenSixty" charset="0"/>
                <a:sym typeface="Helvetica Neue"/>
              </a:rPr>
              <a:t>Solicit athlete feedback for input to any relevant OCI working groups.</a:t>
            </a:r>
          </a:p>
        </p:txBody>
      </p:sp>
      <p:cxnSp>
        <p:nvCxnSpPr>
          <p:cNvPr id="47" name="Straight Connector 46"/>
          <p:cNvCxnSpPr/>
          <p:nvPr/>
        </p:nvCxnSpPr>
        <p:spPr>
          <a:xfrm flipV="1">
            <a:off x="7503818" y="3378638"/>
            <a:ext cx="3993417" cy="1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2602240" y="3378638"/>
            <a:ext cx="3993417" cy="1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E060768-4095-4A28-AE46-8918D39B4D7E}"/>
              </a:ext>
            </a:extLst>
          </p:cNvPr>
          <p:cNvSpPr txBox="1"/>
          <p:nvPr/>
        </p:nvSpPr>
        <p:spPr>
          <a:xfrm>
            <a:off x="316319" y="578236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Chalet LondonNineteenSixty" charset="0"/>
                <a:ea typeface="Chalet LondonNineteenSixty" charset="0"/>
                <a:cs typeface="Chalet LondonNineteenSixty" charset="0"/>
              </a:rPr>
              <a:t>Our Strategy</a:t>
            </a:r>
          </a:p>
        </p:txBody>
      </p:sp>
    </p:spTree>
    <p:extLst>
      <p:ext uri="{BB962C8B-B14F-4D97-AF65-F5344CB8AC3E}">
        <p14:creationId xmlns:p14="http://schemas.microsoft.com/office/powerpoint/2010/main" val="170681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99" b="7870"/>
          <a:stretch/>
        </p:blipFill>
        <p:spPr>
          <a:xfrm>
            <a:off x="3905" y="0"/>
            <a:ext cx="1219601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alphaModFix amt="8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89"/>
          <a:stretch/>
        </p:blipFill>
        <p:spPr>
          <a:xfrm>
            <a:off x="-4649" y="0"/>
            <a:ext cx="12196649" cy="6858000"/>
          </a:xfrm>
          <a:prstGeom prst="rect">
            <a:avLst/>
          </a:prstGeom>
        </p:spPr>
      </p:pic>
      <p:sp>
        <p:nvSpPr>
          <p:cNvPr id="105" name="Shape 105"/>
          <p:cNvSpPr txBox="1"/>
          <p:nvPr/>
        </p:nvSpPr>
        <p:spPr>
          <a:xfrm>
            <a:off x="316319" y="4749471"/>
            <a:ext cx="2376600" cy="55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26455" y="530297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44" name="Straight Connector 43"/>
          <p:cNvCxnSpPr/>
          <p:nvPr/>
        </p:nvCxnSpPr>
        <p:spPr>
          <a:xfrm flipV="1">
            <a:off x="-12564" y="1443329"/>
            <a:ext cx="2315926" cy="839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hape 104"/>
          <p:cNvSpPr txBox="1"/>
          <p:nvPr/>
        </p:nvSpPr>
        <p:spPr>
          <a:xfrm>
            <a:off x="275978" y="2123737"/>
            <a:ext cx="2376600" cy="55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Chalet NewYorkNineteenEighty" charset="0"/>
                <a:ea typeface="Chalet NewYorkNineteenEighty" charset="0"/>
                <a:cs typeface="Chalet NewYorkNineteenEighty" charset="0"/>
              </a:rPr>
              <a:t>INITIATIVES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75978" y="3508893"/>
            <a:ext cx="13276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Chalet NewYorkNineteenEighty" charset="0"/>
                <a:ea typeface="Chalet NewYorkNineteenEighty" charset="0"/>
                <a:cs typeface="Chalet NewYorkNineteenEighty" charset="0"/>
              </a:rPr>
              <a:t>PROGRAMS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561899" y="2134017"/>
            <a:ext cx="45242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Chalet LondonNineteenEighty" charset="0"/>
                <a:ea typeface="Chalet LondonNineteenEighty" charset="0"/>
                <a:cs typeface="Chalet LondonNineteenEighty" charset="0"/>
                <a:sym typeface="Helvetica Neue"/>
              </a:rPr>
              <a:t>Ensure visibility and transparency within the Irish Olympic movement for all current and aspiring Irish Olympic athletes.</a:t>
            </a:r>
          </a:p>
          <a:p>
            <a:endParaRPr lang="en-US" sz="1600" dirty="0">
              <a:solidFill>
                <a:schemeClr val="bg1"/>
              </a:solidFill>
              <a:latin typeface="Chalet LondonNineteenEighty" charset="0"/>
              <a:ea typeface="Chalet LondonNineteenEighty" charset="0"/>
              <a:cs typeface="Chalet LondonNineteenEighty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396238" y="2134017"/>
            <a:ext cx="4410279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Chalet LondonNineteenEighty" charset="0"/>
                <a:ea typeface="Chalet LondonNineteenEighty" charset="0"/>
                <a:cs typeface="Chalet LondonNineteenEighty" charset="0"/>
                <a:sym typeface="Helvetica Neue"/>
              </a:rPr>
              <a:t>Engage and empower the wider Irish Olympic athlete family past and present.</a:t>
            </a:r>
          </a:p>
          <a:p>
            <a:endParaRPr lang="en-IE" sz="1100" dirty="0">
              <a:latin typeface="Chalet LondonNineteenEighty" charset="0"/>
              <a:ea typeface="Chalet LondonNineteenEighty" charset="0"/>
              <a:cs typeface="Chalet LondonNineteenEighty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27333" y="3505062"/>
            <a:ext cx="44310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charset="0"/>
              <a:buChar char="•"/>
            </a:pPr>
            <a:r>
              <a:rPr lang="en-IE" sz="1400" dirty="0">
                <a:solidFill>
                  <a:prstClr val="white"/>
                </a:solidFill>
                <a:latin typeface="Chalet LondonNineteenSixty" charset="0"/>
                <a:ea typeface="Chalet LondonNineteenSixty" charset="0"/>
                <a:cs typeface="Chalet LondonNineteenSixty" charset="0"/>
                <a:sym typeface="Helvetica Neue"/>
              </a:rPr>
              <a:t>Develop a system to facilitate regular communication between athletes and the athlete commission;</a:t>
            </a:r>
          </a:p>
          <a:p>
            <a:pPr marL="171450" indent="-171450">
              <a:buFont typeface="Arial" charset="0"/>
              <a:buChar char="•"/>
            </a:pPr>
            <a:endParaRPr lang="en-US" sz="1400" dirty="0">
              <a:solidFill>
                <a:schemeClr val="bg1"/>
              </a:solidFill>
              <a:latin typeface="Chalet LondonNineteenSixty" charset="0"/>
              <a:ea typeface="Chalet LondonNineteenSixty" charset="0"/>
              <a:cs typeface="Chalet LondonNineteenSixty" charset="0"/>
              <a:sym typeface="Helvetica Neue"/>
            </a:endParaRPr>
          </a:p>
          <a:p>
            <a:pPr marL="171450" indent="-171450">
              <a:buFont typeface="Arial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Chalet LondonNineteenSixty" charset="0"/>
                <a:ea typeface="Chalet LondonNineteenSixty" charset="0"/>
                <a:cs typeface="Chalet LondonNineteenSixty" charset="0"/>
                <a:sym typeface="Helvetica Neue"/>
              </a:rPr>
              <a:t>Represent the voice of Olympic athletes within the OCI board;</a:t>
            </a:r>
          </a:p>
          <a:p>
            <a:pPr marL="171450" indent="-171450">
              <a:buFont typeface="Arial" charset="0"/>
              <a:buChar char="•"/>
            </a:pPr>
            <a:endParaRPr lang="en-US" sz="1400" dirty="0">
              <a:solidFill>
                <a:schemeClr val="bg1"/>
              </a:solidFill>
              <a:latin typeface="Chalet LondonNineteenSixty" charset="0"/>
              <a:ea typeface="Chalet LondonNineteenSixty" charset="0"/>
              <a:cs typeface="Chalet LondonNineteenSixty" charset="0"/>
              <a:sym typeface="Helvetica Neue"/>
            </a:endParaRPr>
          </a:p>
          <a:p>
            <a:pPr marL="171450" indent="-171450">
              <a:buFont typeface="Arial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Chalet LondonNineteenSixty" charset="0"/>
                <a:ea typeface="Chalet LondonNineteenSixty" charset="0"/>
                <a:cs typeface="Chalet LondonNineteenSixty" charset="0"/>
                <a:sym typeface="Helvetica Neue"/>
              </a:rPr>
              <a:t>Communicate with athletes on all initiatives which may provide opportunity, for example IOC solidarity support programs.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396239" y="3500168"/>
            <a:ext cx="441027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Chalet LondonNineteenSixty" charset="0"/>
                <a:ea typeface="Chalet LondonNineteenSixty" charset="0"/>
                <a:cs typeface="Chalet LondonNineteenSixty" charset="0"/>
                <a:sym typeface="Helvetica Neue"/>
              </a:rPr>
              <a:t>Develop an up to date database of all Irish Olympians past and present;</a:t>
            </a:r>
          </a:p>
          <a:p>
            <a:pPr marL="171450" indent="-171450">
              <a:buFont typeface="Arial" charset="0"/>
              <a:buChar char="•"/>
            </a:pPr>
            <a:endParaRPr lang="en-US" sz="1400" dirty="0">
              <a:solidFill>
                <a:schemeClr val="bg1"/>
              </a:solidFill>
              <a:latin typeface="Chalet LondonNineteenSixty" charset="0"/>
              <a:ea typeface="Chalet LondonNineteenSixty" charset="0"/>
              <a:cs typeface="Chalet LondonNineteenSixty" charset="0"/>
              <a:sym typeface="Helvetica Neue"/>
            </a:endParaRPr>
          </a:p>
          <a:p>
            <a:pPr marL="171450" indent="-171450">
              <a:buFont typeface="Arial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Chalet LondonNineteenSixty" charset="0"/>
                <a:ea typeface="Chalet LondonNineteenSixty" charset="0"/>
                <a:cs typeface="Chalet LondonNineteenSixty" charset="0"/>
                <a:sym typeface="Helvetica Neue"/>
              </a:rPr>
              <a:t>Develop an Olympic Alumni;</a:t>
            </a:r>
          </a:p>
          <a:p>
            <a:pPr marL="171450" indent="-171450">
              <a:buFont typeface="Arial" charset="0"/>
              <a:buChar char="•"/>
            </a:pPr>
            <a:endParaRPr lang="en-US" sz="1400" dirty="0">
              <a:solidFill>
                <a:schemeClr val="bg1"/>
              </a:solidFill>
              <a:latin typeface="Chalet LondonNineteenSixty" charset="0"/>
              <a:ea typeface="Chalet LondonNineteenSixty" charset="0"/>
              <a:cs typeface="Chalet LondonNineteenSixty" charset="0"/>
              <a:sym typeface="Helvetica Neue"/>
            </a:endParaRPr>
          </a:p>
          <a:p>
            <a:pPr marL="171450" indent="-171450">
              <a:buFont typeface="Arial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Chalet LondonNineteenSixty" charset="0"/>
                <a:ea typeface="Chalet LondonNineteenSixty" charset="0"/>
                <a:cs typeface="Chalet LondonNineteenSixty" charset="0"/>
                <a:sym typeface="Helvetica Neue"/>
              </a:rPr>
              <a:t>Host an athlete Olympic Expo.</a:t>
            </a:r>
          </a:p>
          <a:p>
            <a:pPr marL="171450" indent="-171450">
              <a:buFont typeface="Arial" charset="0"/>
              <a:buChar char="•"/>
            </a:pPr>
            <a:endParaRPr lang="en-US" sz="1400" dirty="0">
              <a:solidFill>
                <a:schemeClr val="bg1"/>
              </a:solidFill>
              <a:latin typeface="Chalet LondonNineteenSixty" charset="0"/>
              <a:ea typeface="Chalet LondonNineteenSixty" charset="0"/>
              <a:cs typeface="Chalet LondonNineteenSixty" charset="0"/>
              <a:sym typeface="Helvetica Neue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 flipV="1">
            <a:off x="7503818" y="3378638"/>
            <a:ext cx="3993417" cy="1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2602240" y="3378638"/>
            <a:ext cx="3993417" cy="1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4F0490C-AF6E-4B46-9E88-80A156BD8B89}"/>
              </a:ext>
            </a:extLst>
          </p:cNvPr>
          <p:cNvSpPr txBox="1"/>
          <p:nvPr/>
        </p:nvSpPr>
        <p:spPr>
          <a:xfrm>
            <a:off x="316319" y="578236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Chalet LondonNineteenSixty" charset="0"/>
                <a:ea typeface="Chalet LondonNineteenSixty" charset="0"/>
                <a:cs typeface="Chalet LondonNineteenSixty" charset="0"/>
              </a:rPr>
              <a:t>Our Strategy</a:t>
            </a:r>
          </a:p>
        </p:txBody>
      </p:sp>
    </p:spTree>
    <p:extLst>
      <p:ext uri="{BB962C8B-B14F-4D97-AF65-F5344CB8AC3E}">
        <p14:creationId xmlns:p14="http://schemas.microsoft.com/office/powerpoint/2010/main" val="155713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10607</TotalTime>
  <Words>711</Words>
  <Application>Microsoft Office PowerPoint</Application>
  <PresentationFormat>Widescreen</PresentationFormat>
  <Paragraphs>112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Calibri</vt:lpstr>
      <vt:lpstr>Calibri Light</vt:lpstr>
      <vt:lpstr>Chalet LondonNineteenEighty</vt:lpstr>
      <vt:lpstr>Chalet LondonNineteenSixty</vt:lpstr>
      <vt:lpstr>Chalet NewYorkNineteenEighty</vt:lpstr>
      <vt:lpstr>Chalet ParisNineteenEighty</vt:lpstr>
      <vt:lpstr>Courier New</vt:lpstr>
      <vt:lpstr>Helvetica Neue</vt:lpstr>
      <vt:lpstr>Office Theme</vt:lpstr>
      <vt:lpstr>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May on Social</dc:title>
  <dc:creator>Gavin Noble</dc:creator>
  <cp:lastModifiedBy>Sophie Eustace</cp:lastModifiedBy>
  <cp:revision>88</cp:revision>
  <dcterms:created xsi:type="dcterms:W3CDTF">2017-06-29T09:19:17Z</dcterms:created>
  <dcterms:modified xsi:type="dcterms:W3CDTF">2017-11-30T13:51:12Z</dcterms:modified>
</cp:coreProperties>
</file>